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6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Wingdings 3" panose="05040102010807070707" pitchFamily="18" charset="2"/>
      <p:regular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3445835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0681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94a54bbce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94a54bbce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4228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94a54bbce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94a54bbce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3299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94a54bbce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94a54bbce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04503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94a54bbc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94a54bbc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3844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94a54bbce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94a54bbce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65624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94a54bbce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94a54bbce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6159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1910" y="1885950"/>
            <a:ext cx="6686549" cy="169708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1910" y="3583035"/>
            <a:ext cx="6686549" cy="844712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3242858"/>
            <a:ext cx="1308489" cy="583942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339715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8479262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57200"/>
            <a:ext cx="6686549" cy="233778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59803329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56259" y="2628900"/>
            <a:ext cx="5652416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3265535"/>
            <a:ext cx="6686549" cy="1166898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14" name="TextBox 13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988817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828800"/>
            <a:ext cx="6686550" cy="2043634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22221834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137462" y="457200"/>
            <a:ext cx="6295445" cy="2171700"/>
          </a:xfrm>
        </p:spPr>
        <p:txBody>
          <a:bodyPr anchor="ctr">
            <a:normAutofit/>
          </a:bodyPr>
          <a:lstStyle>
            <a:lvl1pPr algn="l">
              <a:defRPr sz="36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  <p:sp>
        <p:nvSpPr>
          <p:cNvPr id="17" name="TextBox 16"/>
          <p:cNvSpPr txBox="1"/>
          <p:nvPr/>
        </p:nvSpPr>
        <p:spPr>
          <a:xfrm>
            <a:off x="1850739" y="48600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36139" y="217898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704427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470555"/>
            <a:ext cx="6686549" cy="2160015"/>
          </a:xfrm>
        </p:spPr>
        <p:txBody>
          <a:bodyPr anchor="ctr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1909" y="3257550"/>
            <a:ext cx="6686550" cy="62865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3886200"/>
            <a:ext cx="6686550" cy="547217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416425597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98425156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1109" y="470554"/>
            <a:ext cx="1655701" cy="3962863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1909" y="470554"/>
            <a:ext cx="4857750" cy="396286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03454557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50877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1909" y="1600200"/>
            <a:ext cx="6686550" cy="283321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59919515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1544063"/>
            <a:ext cx="6686549" cy="1101600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10" y="2647597"/>
            <a:ext cx="6686549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238363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2433105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01570339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1909" y="1600200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93060" y="1594666"/>
            <a:ext cx="3235398" cy="28332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0146172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4530" y="1479527"/>
            <a:ext cx="299454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1909" y="1911725"/>
            <a:ext cx="3257170" cy="2515545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29972" y="1477106"/>
            <a:ext cx="299925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5218" y="1909304"/>
            <a:ext cx="3254006" cy="2515545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98860" y="590837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603621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223703209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47245163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34566"/>
            <a:ext cx="2628899" cy="732234"/>
          </a:xfrm>
        </p:spPr>
        <p:txBody>
          <a:bodyPr anchor="b"/>
          <a:lstStyle>
            <a:lvl1pPr algn="l">
              <a:defRPr sz="15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259" y="334567"/>
            <a:ext cx="3886200" cy="4061222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1198960"/>
            <a:ext cx="2628899" cy="319682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535782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43991968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910" y="3600450"/>
            <a:ext cx="668655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1909" y="476224"/>
            <a:ext cx="6686550" cy="2891228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910" y="4025504"/>
            <a:ext cx="6686550" cy="370284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3141" y="3683794"/>
            <a:ext cx="1191395" cy="380473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98860" y="3737316"/>
            <a:ext cx="584825" cy="27384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399370298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171450"/>
            <a:ext cx="2138637" cy="4978971"/>
            <a:chOff x="2487613" y="285750"/>
            <a:chExt cx="2428875" cy="5654676"/>
          </a:xfrm>
          <a:solidFill>
            <a:schemeClr val="accent1">
              <a:lumMod val="75000"/>
              <a:alpha val="40000"/>
            </a:schemeClr>
          </a:solidFill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0416" y="-22"/>
            <a:ext cx="1767506" cy="5139962"/>
            <a:chOff x="6627813" y="195452"/>
            <a:chExt cx="1952625" cy="5678299"/>
          </a:xfrm>
          <a:solidFill>
            <a:schemeClr val="accent1"/>
          </a:solidFill>
        </p:grpSpPr>
        <p:sp>
          <p:nvSpPr>
            <p:cNvPr id="11" name="Freeform 27"/>
            <p:cNvSpPr/>
            <p:nvPr/>
          </p:nvSpPr>
          <p:spPr bwMode="auto">
            <a:xfrm>
              <a:off x="6627813" y="195452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3716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4694" y="468082"/>
            <a:ext cx="6683765" cy="96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1909" y="1600200"/>
            <a:ext cx="6686550" cy="29146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1210" y="4597828"/>
            <a:ext cx="859712" cy="2777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latinLnBrk="0" hangingPunct="1"/>
            <a:fld id="{C699CB88-5E1A-4FAC-892A-60949ACB1F6F}" type="datetimeFigureOut">
              <a:rPr lang="en-US" smtClean="0"/>
              <a:pPr eaLnBrk="1" latinLnBrk="0" hangingPunct="1"/>
              <a:t>11/29/2018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1910" y="4601856"/>
            <a:ext cx="57149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398860" y="590837"/>
            <a:ext cx="58482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00">
                <a:solidFill>
                  <a:srgbClr val="FEFFFF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mtClean="0"/>
              <a:t>‹#›</a:t>
            </a:fld>
            <a:endParaRPr lang="ru"/>
          </a:p>
        </p:txBody>
      </p:sp>
    </p:spTree>
    <p:extLst>
      <p:ext uri="{BB962C8B-B14F-4D97-AF65-F5344CB8AC3E}">
        <p14:creationId xmlns:p14="http://schemas.microsoft.com/office/powerpoint/2010/main" val="12662049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7" r:id="rId1"/>
    <p:sldLayoutId id="2147483768" r:id="rId2"/>
    <p:sldLayoutId id="2147483769" r:id="rId3"/>
    <p:sldLayoutId id="2147483770" r:id="rId4"/>
    <p:sldLayoutId id="2147483771" r:id="rId5"/>
    <p:sldLayoutId id="2147483772" r:id="rId6"/>
    <p:sldLayoutId id="2147483773" r:id="rId7"/>
    <p:sldLayoutId id="2147483774" r:id="rId8"/>
    <p:sldLayoutId id="2147483775" r:id="rId9"/>
    <p:sldLayoutId id="2147483776" r:id="rId10"/>
    <p:sldLayoutId id="2147483777" r:id="rId11"/>
    <p:sldLayoutId id="2147483778" r:id="rId12"/>
    <p:sldLayoutId id="2147483779" r:id="rId13"/>
    <p:sldLayoutId id="2147483780" r:id="rId14"/>
    <p:sldLayoutId id="2147483781" r:id="rId15"/>
    <p:sldLayoutId id="2147483782" r:id="rId16"/>
    <p:sldLayoutId id="2147483783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Font typeface="Wingdings 3" charset="2"/>
        <a:buChar char="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864542" y="1337170"/>
            <a:ext cx="77724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400" b="1" dirty="0"/>
              <a:t>Технологии проведения вебинаров</a:t>
            </a:r>
            <a:endParaRPr sz="5400" b="1" dirty="0"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232061" y="3753567"/>
            <a:ext cx="7772400" cy="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 smtClean="0"/>
              <a:t>ФЕДОТОВА НАТАЛИЯ</a:t>
            </a:r>
            <a:endParaRPr lang="ru" sz="1800" dirty="0" smtClean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 smtClean="0"/>
              <a:t>2 курс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 smtClean="0"/>
              <a:t>ПО(МОУ</a:t>
            </a:r>
            <a:r>
              <a:rPr lang="ru" sz="1800" dirty="0"/>
              <a:t>)-17</a:t>
            </a: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3792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Вебинар как технология</a:t>
            </a:r>
            <a:endParaRPr b="1" dirty="0"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654843" y="1273000"/>
            <a:ext cx="4524300" cy="3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/>
              <a:t>Вебинар (web seminar) – мультимедийное двунаправленное вещание на веб-платформе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 dirty="0"/>
              <a:t>Вещание видео-аудио (т.е. веб-камеры и микрофона) – это то, что происходит сейчас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400" dirty="0"/>
              <a:t>Вещание рабочего стола в том числе вещание доски («бордкаст»), презентации, графических элементов на ней</a:t>
            </a:r>
            <a:endParaRPr sz="14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sz="1400" dirty="0"/>
              <a:t>Внутри вебинара происходит и своего рода текстовое вещание (чат), т.е. параллельно много потоков информации в разных направлениях</a:t>
            </a:r>
            <a:endParaRPr sz="1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105" y="1543050"/>
            <a:ext cx="3457575" cy="259318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261938" y="223556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Типы вебинаров</a:t>
            </a:r>
            <a:endParaRPr b="1" dirty="0"/>
          </a:p>
        </p:txBody>
      </p:sp>
      <p:sp>
        <p:nvSpPr>
          <p:cNvPr id="142" name="Google Shape;142;p15"/>
          <p:cNvSpPr txBox="1">
            <a:spLocks noGrp="1"/>
          </p:cNvSpPr>
          <p:nvPr>
            <p:ph type="body" idx="1"/>
          </p:nvPr>
        </p:nvSpPr>
        <p:spPr>
          <a:xfrm>
            <a:off x="4741069" y="1178156"/>
            <a:ext cx="4177800" cy="28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400" b="1" dirty="0" smtClean="0"/>
              <a:t>Вебинар\вебкаст:</a:t>
            </a:r>
            <a:r>
              <a:rPr lang="ru" sz="1400" dirty="0" smtClean="0"/>
              <a:t>вебинар </a:t>
            </a:r>
            <a:r>
              <a:rPr lang="ru" sz="1400" dirty="0"/>
              <a:t>предполагает больше мультимедийных взаимодействий (интерактива)</a:t>
            </a:r>
            <a:br>
              <a:rPr lang="ru" sz="1400" dirty="0"/>
            </a:br>
            <a:r>
              <a:rPr lang="ru" sz="1400" dirty="0"/>
              <a:t>Вебинар -&gt; семинар</a:t>
            </a:r>
            <a:br>
              <a:rPr lang="ru" sz="1400" dirty="0"/>
            </a:br>
            <a:r>
              <a:rPr lang="ru" sz="1400" dirty="0"/>
              <a:t>Вебкаст -&gt; лекция</a:t>
            </a:r>
            <a:br>
              <a:rPr lang="ru" sz="1400" dirty="0"/>
            </a:br>
            <a:r>
              <a:rPr lang="ru" sz="1400" b="1" u="sng" dirty="0"/>
              <a:t>Классификация вебинаров\вебкастов:</a:t>
            </a:r>
            <a:r>
              <a:rPr lang="ru" sz="1400" dirty="0"/>
              <a:t/>
            </a:r>
            <a:br>
              <a:rPr lang="ru" sz="1400" dirty="0"/>
            </a:br>
            <a:r>
              <a:rPr lang="ru" sz="1400" dirty="0"/>
              <a:t>групповое интервью, круглый стол, мозговой штурм, коллективное принятие решений, групповая дискуссия, диспут, обучение использованию программных продуктов, виртуальная лабораторная работа, лекция, семинар, конференция.</a:t>
            </a:r>
            <a:endParaRPr sz="1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829" y="1961512"/>
            <a:ext cx="4109665" cy="27432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>
            <a:spLocks noGrp="1"/>
          </p:cNvSpPr>
          <p:nvPr>
            <p:ph type="title"/>
          </p:nvPr>
        </p:nvSpPr>
        <p:spPr>
          <a:xfrm>
            <a:off x="940594" y="3026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Вещание как основа вебинара</a:t>
            </a:r>
            <a:endParaRPr b="1" dirty="0"/>
          </a:p>
        </p:txBody>
      </p:sp>
      <p:sp>
        <p:nvSpPr>
          <p:cNvPr id="149" name="Google Shape;149;p16"/>
          <p:cNvSpPr txBox="1">
            <a:spLocks noGrp="1"/>
          </p:cNvSpPr>
          <p:nvPr>
            <p:ph type="body" idx="1"/>
          </p:nvPr>
        </p:nvSpPr>
        <p:spPr>
          <a:xfrm>
            <a:off x="819150" y="1408979"/>
            <a:ext cx="4524300" cy="31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/>
              <a:t>Синхронизированная передача видео, аудио, текста и других мультимедиа-компонентов</a:t>
            </a:r>
            <a:endParaRPr sz="14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/>
              <a:t/>
            </a:r>
            <a:br>
              <a:rPr lang="ru" sz="1400" dirty="0"/>
            </a:br>
            <a:r>
              <a:rPr lang="ru" sz="1400" dirty="0"/>
              <a:t>Вебинар – это вещание в прямом эфире через веб-сервер</a:t>
            </a:r>
            <a:endParaRPr sz="14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 dirty="0"/>
              <a:t>Возможны и иные варианты, например: </a:t>
            </a:r>
            <a:endParaRPr sz="1400"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 dirty="0"/>
              <a:t>вещание рабочего стола и управление им</a:t>
            </a:r>
            <a:endParaRPr sz="1400" dirty="0"/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ru" sz="1400" dirty="0"/>
              <a:t>управление видеоконференциями (не через веб)</a:t>
            </a:r>
            <a:endParaRPr sz="14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9287" y="1593056"/>
            <a:ext cx="3212614" cy="22914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 txBox="1">
            <a:spLocks noGrp="1"/>
          </p:cNvSpPr>
          <p:nvPr>
            <p:ph type="title"/>
          </p:nvPr>
        </p:nvSpPr>
        <p:spPr>
          <a:xfrm>
            <a:off x="819150" y="379200"/>
            <a:ext cx="7505700" cy="7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/>
              <a:t>Этапы вебинара</a:t>
            </a:r>
            <a:endParaRPr b="1" dirty="0"/>
          </a:p>
        </p:txBody>
      </p:sp>
      <p:sp>
        <p:nvSpPr>
          <p:cNvPr id="156" name="Google Shape;156;p17"/>
          <p:cNvSpPr txBox="1">
            <a:spLocks noGrp="1"/>
          </p:cNvSpPr>
          <p:nvPr>
            <p:ph type="body" idx="1"/>
          </p:nvPr>
        </p:nvSpPr>
        <p:spPr>
          <a:xfrm>
            <a:off x="1372444" y="1304259"/>
            <a:ext cx="7505700" cy="33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ru" sz="2200" dirty="0"/>
              <a:t>На первом этапе организатор собирает регистрации участников на лендинге.</a:t>
            </a:r>
            <a:endParaRPr sz="22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ru" sz="2200" dirty="0"/>
              <a:t>После регистрации участнику на почту приходит напоминание о будущем вебинаре: часто это письма за сутки и за час до занятия.</a:t>
            </a:r>
            <a:endParaRPr sz="2200" dirty="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ru" sz="2200" dirty="0"/>
              <a:t>В последнем письме есть индивидуальная ссылка на мероприятие — по ней пользователь попадает в специальную платформу — вебинарную комнату.</a:t>
            </a:r>
            <a:endParaRPr sz="2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8"/>
          <p:cNvSpPr txBox="1">
            <a:spLocks noGrp="1"/>
          </p:cNvSpPr>
          <p:nvPr>
            <p:ph type="body" idx="1"/>
          </p:nvPr>
        </p:nvSpPr>
        <p:spPr>
          <a:xfrm>
            <a:off x="1504335" y="258097"/>
            <a:ext cx="7482043" cy="4567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ru" sz="2000" b="1" dirty="0"/>
              <a:t>Важно</a:t>
            </a:r>
            <a:r>
              <a:rPr lang="ru" sz="2000" dirty="0"/>
              <a:t>, на какой платформе проходит вебинар — от этого зависит, нужно ли устанавливать специальное ПО на компьютер или для участия достаточно хорошей скорости интернета (и работающего браузера)</a:t>
            </a:r>
            <a:endParaRPr sz="20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2000" i="1" dirty="0"/>
              <a:t>Сейчас вебинары чаще проводятся в облачных системах, для которых необходимо только подключение к интернету.</a:t>
            </a:r>
            <a:endParaRPr sz="2000" i="1" dirty="0"/>
          </a:p>
          <a:p>
            <a:pPr marL="457200" lvl="0" indent="-330200" algn="l" rtl="0">
              <a:spcBef>
                <a:spcPts val="1600"/>
              </a:spcBef>
              <a:spcAft>
                <a:spcPts val="0"/>
              </a:spcAft>
              <a:buSzPts val="1600"/>
              <a:buChar char="-"/>
            </a:pPr>
            <a:r>
              <a:rPr lang="ru" sz="2000" dirty="0"/>
              <a:t>В вебинарной комнате пользователь видит небольшое окно с видеотрансляцией лица ведущего, большой экран для презентации и чат, в котором можно общаться с другими участниками и задавать вопросы докладчику.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9"/>
          <p:cNvSpPr txBox="1">
            <a:spLocks noGrp="1"/>
          </p:cNvSpPr>
          <p:nvPr>
            <p:ph type="body" idx="1"/>
          </p:nvPr>
        </p:nvSpPr>
        <p:spPr>
          <a:xfrm>
            <a:off x="3967316" y="545692"/>
            <a:ext cx="5228303" cy="40410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-"/>
            </a:pPr>
            <a:r>
              <a:rPr lang="ru" sz="1600" dirty="0"/>
              <a:t>Ведущий часто поддерживает устный рассказ визуальной презентацией, чтобы участникам было легче воспринимать информацию. Презентация состоит из краткой информационной выжимки по теме, а еще изображений, графиков или видео — всего, что трудно воспринимать на слух.</a:t>
            </a:r>
            <a:endParaRPr sz="16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600" i="1" dirty="0"/>
              <a:t>Это аналогия школьной доски: учитель записывает основные тезисы и правила, которые помогут запомнить материал.</a:t>
            </a:r>
            <a:endParaRPr sz="1600" i="1" dirty="0"/>
          </a:p>
          <a:p>
            <a:pPr marL="457200" lvl="0" indent="-323850" algn="l" rtl="0">
              <a:spcBef>
                <a:spcPts val="1600"/>
              </a:spcBef>
              <a:spcAft>
                <a:spcPts val="0"/>
              </a:spcAft>
              <a:buSzPts val="1500"/>
              <a:buChar char="-"/>
            </a:pPr>
            <a:r>
              <a:rPr lang="ru" sz="1600" dirty="0"/>
              <a:t>После занятия организатор обычно отправляет участникам запись вебинара и презентацию, чтобы к материалу можно было вернуться в любое время и и вспомнить пройденное.</a:t>
            </a:r>
            <a:endParaRPr sz="1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23" y="58995"/>
            <a:ext cx="3957183" cy="25829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36598" y="1610844"/>
            <a:ext cx="8183880" cy="314096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4800" b="1" dirty="0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latin typeface="+mj-lt"/>
                <a:ea typeface="+mj-ea"/>
                <a:cs typeface="+mj-cs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837295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Легкий дым">
  <a:themeElements>
    <a:clrScheme name="Легкий дым">
      <a:dk1>
        <a:sysClr val="windowText" lastClr="000000"/>
      </a:dk1>
      <a:lt1>
        <a:sysClr val="window" lastClr="FFFFFF"/>
      </a:lt1>
      <a:dk2>
        <a:srgbClr val="2C333A"/>
      </a:dk2>
      <a:lt2>
        <a:srgbClr val="D6ECED"/>
      </a:lt2>
      <a:accent1>
        <a:srgbClr val="DE32DE"/>
      </a:accent1>
      <a:accent2>
        <a:srgbClr val="F42B8A"/>
      </a:accent2>
      <a:accent3>
        <a:srgbClr val="349FE7"/>
      </a:accent3>
      <a:accent4>
        <a:srgbClr val="565FF8"/>
      </a:accent4>
      <a:accent5>
        <a:srgbClr val="876BE7"/>
      </a:accent5>
      <a:accent6>
        <a:srgbClr val="F268C2"/>
      </a:accent6>
      <a:hlink>
        <a:srgbClr val="F55CF9"/>
      </a:hlink>
      <a:folHlink>
        <a:srgbClr val="E8A0EE"/>
      </a:folHlink>
    </a:clrScheme>
    <a:fontScheme name="Легкий дым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Легкий дым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F20B7C8E-B819-43F3-AAF9-EE50B1A8363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</TotalTime>
  <Words>319</Words>
  <Application>Microsoft Office PowerPoint</Application>
  <PresentationFormat>Экран (16:9)</PresentationFormat>
  <Paragraphs>29</Paragraphs>
  <Slides>8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Century Gothic</vt:lpstr>
      <vt:lpstr>Arial</vt:lpstr>
      <vt:lpstr>Wingdings 3</vt:lpstr>
      <vt:lpstr>Легкий дым</vt:lpstr>
      <vt:lpstr>Технологии проведения вебинаров</vt:lpstr>
      <vt:lpstr>Вебинар как технология</vt:lpstr>
      <vt:lpstr>Типы вебинаров</vt:lpstr>
      <vt:lpstr>Вещание как основа вебинара</vt:lpstr>
      <vt:lpstr>Этапы вебинара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Технологии проведения вебинаров</dc:title>
  <dc:creator>Пользователь</dc:creator>
  <cp:lastModifiedBy>Наталия Федотова</cp:lastModifiedBy>
  <cp:revision>3</cp:revision>
  <dcterms:modified xsi:type="dcterms:W3CDTF">2018-11-29T20:08:04Z</dcterms:modified>
</cp:coreProperties>
</file>